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2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4"/>
  </p:notesMasterIdLst>
  <p:sldIdLst>
    <p:sldId id="256" r:id="rId2"/>
    <p:sldId id="258" r:id="rId3"/>
    <p:sldId id="291" r:id="rId4"/>
    <p:sldId id="293" r:id="rId5"/>
    <p:sldId id="281" r:id="rId6"/>
    <p:sldId id="303" r:id="rId7"/>
    <p:sldId id="294" r:id="rId8"/>
    <p:sldId id="282" r:id="rId9"/>
    <p:sldId id="295" r:id="rId10"/>
    <p:sldId id="298" r:id="rId11"/>
    <p:sldId id="297" r:id="rId12"/>
    <p:sldId id="299" r:id="rId13"/>
    <p:sldId id="284" r:id="rId14"/>
    <p:sldId id="285" r:id="rId15"/>
    <p:sldId id="300" r:id="rId16"/>
    <p:sldId id="301" r:id="rId17"/>
    <p:sldId id="289" r:id="rId18"/>
    <p:sldId id="304" r:id="rId19"/>
    <p:sldId id="274" r:id="rId20"/>
    <p:sldId id="288" r:id="rId21"/>
    <p:sldId id="302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88" autoAdjust="0"/>
    <p:restoredTop sz="76805" autoAdjust="0"/>
  </p:normalViewPr>
  <p:slideViewPr>
    <p:cSldViewPr>
      <p:cViewPr varScale="1">
        <p:scale>
          <a:sx n="86" d="100"/>
          <a:sy n="86" d="100"/>
        </p:scale>
        <p:origin x="-19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2622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orsythgrad\AppData\Local\Temp\BAT%20Percentages%20Completed-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orsythgrad\Desktop\BAT%20Return%20Willingnes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Percentage Completing Each PT-BAT Step</a:t>
            </a:r>
          </a:p>
        </c:rich>
      </c:tx>
      <c:layout>
        <c:manualLayout>
          <c:xMode val="edge"/>
          <c:yMode val="edge"/>
          <c:x val="0.20506859322996995"/>
          <c:y val="3.783332623629900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5654640360966116"/>
          <c:y val="0.11973527220421332"/>
          <c:w val="0.67776236397416623"/>
          <c:h val="0.73716658111285915"/>
        </c:manualLayout>
      </c:layout>
      <c:barChart>
        <c:barDir val="col"/>
        <c:grouping val="clustered"/>
        <c:varyColors val="0"/>
        <c:ser>
          <c:idx val="0"/>
          <c:order val="0"/>
          <c:tx>
            <c:v>Control</c:v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</c:spPr>
          <c:invertIfNegative val="0"/>
          <c:errBars>
            <c:errBarType val="both"/>
            <c:errValType val="fixedVal"/>
            <c:noEndCap val="0"/>
            <c:val val="1.3"/>
            <c:spPr>
              <a:ln>
                <a:noFill/>
              </a:ln>
            </c:spPr>
          </c:errBars>
          <c:cat>
            <c:numRef>
              <c:f>'[BAT Percentages Completed-1.xlsx]Dropout2'!$B$4:$B$11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'[BAT Percentages Completed-1.xlsx]Dropout2'!$C$4:$C$11</c:f>
              <c:numCache>
                <c:formatCode>0.0%</c:formatCode>
                <c:ptCount val="8"/>
                <c:pt idx="0">
                  <c:v>0.90500000000000003</c:v>
                </c:pt>
                <c:pt idx="1">
                  <c:v>0.90500000000000003</c:v>
                </c:pt>
                <c:pt idx="2">
                  <c:v>0.57099999999999995</c:v>
                </c:pt>
                <c:pt idx="3">
                  <c:v>0.47599999999999998</c:v>
                </c:pt>
                <c:pt idx="4">
                  <c:v>0.42899999999999999</c:v>
                </c:pt>
                <c:pt idx="5">
                  <c:v>0.42899999999999999</c:v>
                </c:pt>
                <c:pt idx="6">
                  <c:v>0.33300000000000002</c:v>
                </c:pt>
                <c:pt idx="7">
                  <c:v>0.23799999999999999</c:v>
                </c:pt>
              </c:numCache>
            </c:numRef>
          </c:val>
        </c:ser>
        <c:ser>
          <c:idx val="1"/>
          <c:order val="1"/>
          <c:tx>
            <c:v>Values</c:v>
          </c:tx>
          <c:spPr>
            <a:solidFill>
              <a:srgbClr val="7030A0"/>
            </a:solidFill>
            <a:ln>
              <a:solidFill>
                <a:srgbClr val="7030A0"/>
              </a:solidFill>
            </a:ln>
          </c:spPr>
          <c:invertIfNegative val="0"/>
          <c:errBars>
            <c:errBarType val="both"/>
            <c:errValType val="fixedVal"/>
            <c:noEndCap val="0"/>
            <c:val val="1.5"/>
            <c:spPr>
              <a:ln w="9525">
                <a:noFill/>
              </a:ln>
            </c:spPr>
          </c:errBars>
          <c:cat>
            <c:numRef>
              <c:f>'[BAT Percentages Completed-1.xlsx]Dropout2'!$B$4:$B$11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cat>
          <c:val>
            <c:numRef>
              <c:f>'[BAT Percentages Completed-1.xlsx]Dropout2'!$C$13:$C$20</c:f>
              <c:numCache>
                <c:formatCode>0.0%</c:formatCode>
                <c:ptCount val="8"/>
                <c:pt idx="0">
                  <c:v>0.95</c:v>
                </c:pt>
                <c:pt idx="1">
                  <c:v>0.85</c:v>
                </c:pt>
                <c:pt idx="2">
                  <c:v>0.85</c:v>
                </c:pt>
                <c:pt idx="3">
                  <c:v>0.8</c:v>
                </c:pt>
                <c:pt idx="4">
                  <c:v>0.75</c:v>
                </c:pt>
                <c:pt idx="5">
                  <c:v>0.7</c:v>
                </c:pt>
                <c:pt idx="6">
                  <c:v>0.6</c:v>
                </c:pt>
                <c:pt idx="7">
                  <c:v>0.55000000000000004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153344"/>
        <c:axId val="40422784"/>
      </c:barChart>
      <c:catAx>
        <c:axId val="441533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PT-BAT Step</a:t>
                </a:r>
              </a:p>
            </c:rich>
          </c:tx>
          <c:layout>
            <c:manualLayout>
              <c:xMode val="edge"/>
              <c:yMode val="edge"/>
              <c:x val="0.4408649031230647"/>
              <c:y val="0.9275502683525513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40422784"/>
        <c:crossesAt val="0"/>
        <c:auto val="1"/>
        <c:lblAlgn val="ctr"/>
        <c:lblOffset val="100"/>
        <c:noMultiLvlLbl val="0"/>
      </c:catAx>
      <c:valAx>
        <c:axId val="40422784"/>
        <c:scaling>
          <c:orientation val="minMax"/>
          <c:max val="1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 Percentage of Participants</a:t>
                </a:r>
              </a:p>
            </c:rich>
          </c:tx>
          <c:layout>
            <c:manualLayout>
              <c:xMode val="edge"/>
              <c:yMode val="edge"/>
              <c:x val="6.0448629488324391E-4"/>
              <c:y val="0.22545210299146132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44153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589365655135818"/>
          <c:y val="0.40609671261661978"/>
          <c:w val="0.15410634344864196"/>
          <c:h val="0.134153489349096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Willingess to Return and Complete Task</a:t>
            </a:r>
          </a:p>
        </c:rich>
      </c:tx>
      <c:layout>
        <c:manualLayout>
          <c:xMode val="edge"/>
          <c:yMode val="edge"/>
          <c:x val="0.19772661969885344"/>
          <c:y val="3.827769378484241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778235866584093"/>
          <c:y val="0.11973532319796083"/>
          <c:w val="0.67776236397416623"/>
          <c:h val="0.73716658111285915"/>
        </c:manualLayout>
      </c:layout>
      <c:barChart>
        <c:barDir val="col"/>
        <c:grouping val="clustered"/>
        <c:varyColors val="0"/>
        <c:ser>
          <c:idx val="0"/>
          <c:order val="0"/>
          <c:tx>
            <c:v>Yes</c:v>
          </c:tx>
          <c:spPr>
            <a:solidFill>
              <a:srgbClr val="7030A0"/>
            </a:solidFill>
            <a:ln>
              <a:solidFill>
                <a:srgbClr val="7030A0"/>
              </a:solidFill>
            </a:ln>
          </c:spPr>
          <c:invertIfNegative val="0"/>
          <c:errBars>
            <c:errBarType val="both"/>
            <c:errValType val="fixedVal"/>
            <c:noEndCap val="0"/>
            <c:val val="1.3"/>
            <c:spPr>
              <a:ln>
                <a:noFill/>
              </a:ln>
            </c:spPr>
          </c:errBars>
          <c:cat>
            <c:strRef>
              <c:f>Dropout2!$B$4:$B$5</c:f>
              <c:strCache>
                <c:ptCount val="2"/>
                <c:pt idx="0">
                  <c:v>Values</c:v>
                </c:pt>
                <c:pt idx="1">
                  <c:v>Control</c:v>
                </c:pt>
              </c:strCache>
            </c:strRef>
          </c:cat>
          <c:val>
            <c:numRef>
              <c:f>Dropout2!$C$4:$C$5</c:f>
              <c:numCache>
                <c:formatCode>0</c:formatCode>
                <c:ptCount val="2"/>
                <c:pt idx="0">
                  <c:v>14</c:v>
                </c:pt>
                <c:pt idx="1">
                  <c:v>8</c:v>
                </c:pt>
              </c:numCache>
            </c:numRef>
          </c:val>
        </c:ser>
        <c:ser>
          <c:idx val="1"/>
          <c:order val="1"/>
          <c:tx>
            <c:v>No</c:v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</c:spPr>
          <c:invertIfNegative val="0"/>
          <c:errBars>
            <c:errBarType val="both"/>
            <c:errValType val="fixedVal"/>
            <c:noEndCap val="0"/>
            <c:val val="1.5"/>
            <c:spPr>
              <a:ln w="9525">
                <a:noFill/>
              </a:ln>
            </c:spPr>
          </c:errBars>
          <c:cat>
            <c:strRef>
              <c:f>Dropout2!$B$4:$B$5</c:f>
              <c:strCache>
                <c:ptCount val="2"/>
                <c:pt idx="0">
                  <c:v>Values</c:v>
                </c:pt>
                <c:pt idx="1">
                  <c:v>Control</c:v>
                </c:pt>
              </c:strCache>
            </c:strRef>
          </c:cat>
          <c:val>
            <c:numRef>
              <c:f>Dropout2!$C$7:$C$8</c:f>
              <c:numCache>
                <c:formatCode>0</c:formatCode>
                <c:ptCount val="2"/>
                <c:pt idx="0">
                  <c:v>6</c:v>
                </c:pt>
                <c:pt idx="1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814720"/>
        <c:axId val="40426816"/>
      </c:barChart>
      <c:catAx>
        <c:axId val="468147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Condition</a:t>
                </a:r>
              </a:p>
            </c:rich>
          </c:tx>
          <c:layout>
            <c:manualLayout>
              <c:xMode val="edge"/>
              <c:yMode val="edge"/>
              <c:x val="0.43610147032591801"/>
              <c:y val="0.92351439937237922"/>
            </c:manualLayout>
          </c:layout>
          <c:overlay val="0"/>
        </c:title>
        <c:numFmt formatCode="0.0%" sourceLinked="1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40426816"/>
        <c:crossesAt val="0"/>
        <c:auto val="1"/>
        <c:lblAlgn val="ctr"/>
        <c:lblOffset val="100"/>
        <c:noMultiLvlLbl val="0"/>
      </c:catAx>
      <c:valAx>
        <c:axId val="40426816"/>
        <c:scaling>
          <c:orientation val="minMax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 Number of Participants</a:t>
                </a:r>
              </a:p>
            </c:rich>
          </c:tx>
          <c:layout>
            <c:manualLayout>
              <c:xMode val="edge"/>
              <c:yMode val="edge"/>
              <c:x val="3.119932761213837E-2"/>
              <c:y val="0.29986819541148896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crossAx val="46814720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87960152171989736"/>
          <c:y val="0.3562480202817353"/>
          <c:w val="0.10466814120145095"/>
          <c:h val="0.2014492617098250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8D2DDE-C9D6-466A-B74F-D67690A3A2B2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DC5263-D67C-4BB9-B429-E0E01F7DC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2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C5263-D67C-4BB9-B429-E0E01F7DC0F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589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C5263-D67C-4BB9-B429-E0E01F7DC0F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024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C5263-D67C-4BB9-B429-E0E01F7DC0F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024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C5263-D67C-4BB9-B429-E0E01F7DC0F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64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C5263-D67C-4BB9-B429-E0E01F7DC0F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004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C5263-D67C-4BB9-B429-E0E01F7DC0F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64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C5263-D67C-4BB9-B429-E0E01F7DC0F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64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C5263-D67C-4BB9-B429-E0E01F7DC0F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64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C5263-D67C-4BB9-B429-E0E01F7DC0F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004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="0" u="non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C5263-D67C-4BB9-B429-E0E01F7DC0F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004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C5263-D67C-4BB9-B429-E0E01F7DC0F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80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33400" y="4343400"/>
            <a:ext cx="5943600" cy="4572000"/>
          </a:xfrm>
        </p:spPr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C5263-D67C-4BB9-B429-E0E01F7DC0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283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C5263-D67C-4BB9-B429-E0E01F7DC0F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256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C5263-D67C-4BB9-B429-E0E01F7DC0F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296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C5263-D67C-4BB9-B429-E0E01F7DC0F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80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C5263-D67C-4BB9-B429-E0E01F7DC0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09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C5263-D67C-4BB9-B429-E0E01F7DC0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09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C5263-D67C-4BB9-B429-E0E01F7DC0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507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C5263-D67C-4BB9-B429-E0E01F7DC0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50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C5263-D67C-4BB9-B429-E0E01F7DC0F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507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C5263-D67C-4BB9-B429-E0E01F7DC0F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81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C5263-D67C-4BB9-B429-E0E01F7DC0F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81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5A8AA3D-5299-44C3-9611-268D39EE9402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3246E3-7B20-49A2-9B8B-C69487D498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B5A8AA3D-5299-44C3-9611-268D39EE9402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246E3-7B20-49A2-9B8B-C69487D498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fld id="{B5A8AA3D-5299-44C3-9611-268D39EE9402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B3246E3-7B20-49A2-9B8B-C69487D498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7620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79524"/>
            <a:ext cx="533400" cy="244476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B3246E3-7B20-49A2-9B8B-C69487D4989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153400" cy="5105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B5A8AA3D-5299-44C3-9611-268D39EE9402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B3246E3-7B20-49A2-9B8B-C69487D4989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3886200" cy="51054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447800"/>
            <a:ext cx="3886200" cy="51054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B3246E3-7B20-49A2-9B8B-C69487D498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B5A8AA3D-5299-44C3-9611-268D39EE9402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B3246E3-7B20-49A2-9B8B-C69487D4989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B5A8AA3D-5299-44C3-9611-268D39EE9402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B3246E3-7B20-49A2-9B8B-C69487D498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B5A8AA3D-5299-44C3-9611-268D39EE9402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3246E3-7B20-49A2-9B8B-C69487D498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fld id="{B5A8AA3D-5299-44C3-9611-268D39EE9402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B3246E3-7B20-49A2-9B8B-C69487D4989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B5A8AA3D-5299-44C3-9611-268D39EE9402}" type="datetimeFigureOut">
              <a:rPr lang="en-US" smtClean="0"/>
              <a:t>7/7/2016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B3246E3-7B20-49A2-9B8B-C69487D4989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762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533400" y="1394460"/>
            <a:ext cx="8229600" cy="52349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06680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06680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050924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B3246E3-7B20-49A2-9B8B-C69487D498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images/search?q=public+speaking+fear+cartoon&amp;view=detailv2&amp;&amp;id=A64A918FB0F95C4B00EBA0815A6FC59E16392894&amp;selectedIndex=12&amp;ccid=HSQZnE0J&amp;simid=608038108812676868&amp;thid=OIP.M1d24199c4d09abf32a3a0abb57c2a72eH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85800"/>
            <a:ext cx="8534400" cy="2133600"/>
          </a:xfrm>
        </p:spPr>
        <p:txBody>
          <a:bodyPr>
            <a:noAutofit/>
          </a:bodyPr>
          <a:lstStyle/>
          <a:p>
            <a:pPr algn="ctr"/>
            <a:r>
              <a:rPr lang="en-US" sz="4000" cap="none" dirty="0" smtClean="0">
                <a:latin typeface="Calibri" panose="020F0502020204030204" pitchFamily="34" charset="0"/>
              </a:rPr>
              <a:t>Transforming Fear: The Impact of a Brief Values-Based Intervention on Avoidance Behavior in </a:t>
            </a:r>
            <a:r>
              <a:rPr lang="en-US" sz="4000" cap="none" dirty="0">
                <a:latin typeface="Calibri" panose="020F0502020204030204" pitchFamily="34" charset="0"/>
              </a:rPr>
              <a:t>a</a:t>
            </a:r>
            <a:r>
              <a:rPr lang="en-US" sz="4000" cap="none" dirty="0" smtClean="0">
                <a:latin typeface="Calibri" panose="020F0502020204030204" pitchFamily="34" charset="0"/>
              </a:rPr>
              <a:t>n Exposure Context</a:t>
            </a:r>
            <a:endParaRPr lang="en-US" sz="4000" cap="none" dirty="0">
              <a:latin typeface="Calibri" panose="020F050202020403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ACBS World Conference </a:t>
            </a:r>
            <a:r>
              <a:rPr lang="en-US" b="1" dirty="0" smtClean="0">
                <a:solidFill>
                  <a:schemeClr val="accent2"/>
                </a:solidFill>
              </a:rPr>
              <a:t>14</a:t>
            </a:r>
            <a:endParaRPr lang="en-US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3505200"/>
            <a:ext cx="77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400" dirty="0">
                <a:latin typeface="Calibri" panose="020F0502020204030204" pitchFamily="34" charset="0"/>
              </a:rPr>
              <a:t>Timothy R. </a:t>
            </a:r>
            <a:r>
              <a:rPr lang="en-US" sz="2400" dirty="0" smtClean="0">
                <a:latin typeface="Calibri" panose="020F0502020204030204" pitchFamily="34" charset="0"/>
              </a:rPr>
              <a:t>Ritzert, </a:t>
            </a:r>
            <a:r>
              <a:rPr lang="en-US" sz="2400" dirty="0" smtClean="0">
                <a:latin typeface="Calibri" panose="020F0502020204030204" pitchFamily="34" charset="0"/>
              </a:rPr>
              <a:t>A. Theodore </a:t>
            </a:r>
            <a:r>
              <a:rPr lang="en-US" sz="2400" dirty="0" err="1" smtClean="0">
                <a:latin typeface="Calibri" panose="020F0502020204030204" pitchFamily="34" charset="0"/>
              </a:rPr>
              <a:t>Artschwager</a:t>
            </a:r>
            <a:r>
              <a:rPr lang="en-US" sz="2400" dirty="0" smtClean="0">
                <a:latin typeface="Calibri" panose="020F0502020204030204" pitchFamily="34" charset="0"/>
              </a:rPr>
              <a:t>, </a:t>
            </a:r>
            <a:r>
              <a:rPr lang="en-US" sz="2400" dirty="0" smtClean="0">
                <a:latin typeface="Calibri" panose="020F0502020204030204" pitchFamily="34" charset="0"/>
              </a:rPr>
              <a:t>Christopher R. </a:t>
            </a:r>
            <a:r>
              <a:rPr lang="en-US" sz="2400" dirty="0" err="1" smtClean="0">
                <a:latin typeface="Calibri" panose="020F0502020204030204" pitchFamily="34" charset="0"/>
              </a:rPr>
              <a:t>Berghoff</a:t>
            </a:r>
            <a:r>
              <a:rPr lang="en-US" sz="2400" dirty="0" smtClean="0">
                <a:latin typeface="Calibri" panose="020F0502020204030204" pitchFamily="34" charset="0"/>
              </a:rPr>
              <a:t>, </a:t>
            </a:r>
            <a:r>
              <a:rPr lang="en-US" sz="2400" dirty="0" smtClean="0">
                <a:latin typeface="Calibri" panose="020F0502020204030204" pitchFamily="34" charset="0"/>
              </a:rPr>
              <a:t>&amp; </a:t>
            </a:r>
            <a:r>
              <a:rPr lang="en-US" sz="2400" dirty="0">
                <a:latin typeface="Calibri" panose="020F0502020204030204" pitchFamily="34" charset="0"/>
              </a:rPr>
              <a:t>John P. </a:t>
            </a:r>
            <a:r>
              <a:rPr lang="en-US" sz="2400" dirty="0" smtClean="0">
                <a:latin typeface="Calibri" panose="020F0502020204030204" pitchFamily="34" charset="0"/>
              </a:rPr>
              <a:t>Forsyth</a:t>
            </a:r>
            <a:endParaRPr lang="en-US" sz="2400" baseline="30000" dirty="0" smtClean="0">
              <a:latin typeface="Calibri" panose="020F0502020204030204" pitchFamily="34" charset="0"/>
            </a:endParaRPr>
          </a:p>
          <a:p>
            <a:pPr algn="ctr">
              <a:spcAft>
                <a:spcPts val="1200"/>
              </a:spcAft>
            </a:pPr>
            <a:endParaRPr lang="en-US" sz="800" dirty="0">
              <a:latin typeface="Calibri" panose="020F0502020204030204" pitchFamily="34" charset="0"/>
            </a:endParaRPr>
          </a:p>
          <a:p>
            <a:pPr algn="ctr">
              <a:spcAft>
                <a:spcPts val="1200"/>
              </a:spcAft>
            </a:pPr>
            <a:r>
              <a:rPr lang="en-US" sz="2000" dirty="0" smtClean="0">
                <a:latin typeface="Calibri" panose="020F0502020204030204" pitchFamily="34" charset="0"/>
              </a:rPr>
              <a:t>University </a:t>
            </a:r>
            <a:r>
              <a:rPr lang="en-US" sz="2000" dirty="0">
                <a:latin typeface="Calibri" panose="020F0502020204030204" pitchFamily="34" charset="0"/>
              </a:rPr>
              <a:t>at Albany, State University of New </a:t>
            </a:r>
            <a:r>
              <a:rPr lang="en-US" sz="2000" dirty="0" smtClean="0">
                <a:latin typeface="Calibri" panose="020F0502020204030204" pitchFamily="34" charset="0"/>
              </a:rPr>
              <a:t>York</a:t>
            </a:r>
            <a:endParaRPr lang="en-US" sz="20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79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 – Lab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Self-report assessments</a:t>
            </a:r>
          </a:p>
          <a:p>
            <a:pPr lvl="1"/>
            <a:r>
              <a:rPr lang="en-US" dirty="0" smtClean="0"/>
              <a:t>SUDS ratings</a:t>
            </a:r>
          </a:p>
          <a:p>
            <a:pPr lvl="2"/>
            <a:r>
              <a:rPr lang="en-US" dirty="0" smtClean="0"/>
              <a:t>0 = </a:t>
            </a:r>
            <a:r>
              <a:rPr lang="en-US" i="1" dirty="0" smtClean="0"/>
              <a:t>absolutely calm</a:t>
            </a:r>
            <a:r>
              <a:rPr lang="en-US" dirty="0" smtClean="0"/>
              <a:t> to 100 = </a:t>
            </a:r>
            <a:r>
              <a:rPr lang="en-US" i="1" dirty="0" smtClean="0"/>
              <a:t>extremely distressed</a:t>
            </a:r>
            <a:endParaRPr lang="en-US" dirty="0" smtClean="0"/>
          </a:p>
          <a:p>
            <a:pPr lvl="2"/>
            <a:r>
              <a:rPr lang="en-US" dirty="0" smtClean="0"/>
              <a:t>Before each PT-BAT step</a:t>
            </a:r>
          </a:p>
          <a:p>
            <a:pPr lvl="1"/>
            <a:r>
              <a:rPr lang="en-US" dirty="0" smtClean="0"/>
              <a:t>PT-BAT believability</a:t>
            </a:r>
          </a:p>
          <a:p>
            <a:pPr lvl="2"/>
            <a:r>
              <a:rPr lang="en-US" dirty="0" smtClean="0"/>
              <a:t>0 = not at all believable to 7 = very believable</a:t>
            </a:r>
          </a:p>
          <a:p>
            <a:pPr lvl="1"/>
            <a:r>
              <a:rPr lang="en-US" dirty="0" smtClean="0"/>
              <a:t>Willingness to return and repeat the task</a:t>
            </a:r>
          </a:p>
          <a:p>
            <a:pPr lvl="2"/>
            <a:r>
              <a:rPr lang="en-US" i="1" dirty="0" smtClean="0"/>
              <a:t>Yes </a:t>
            </a:r>
            <a:r>
              <a:rPr lang="en-US" dirty="0" smtClean="0"/>
              <a:t>or</a:t>
            </a:r>
            <a:r>
              <a:rPr lang="en-US" i="1" dirty="0" smtClean="0"/>
              <a:t> No</a:t>
            </a:r>
          </a:p>
          <a:p>
            <a:pPr lvl="1"/>
            <a:r>
              <a:rPr lang="en-US" dirty="0" smtClean="0"/>
              <a:t>Why did you continue as far as you did on the task?</a:t>
            </a:r>
          </a:p>
          <a:p>
            <a:pPr lvl="2"/>
            <a:r>
              <a:rPr lang="en-US" i="1" dirty="0" smtClean="0"/>
              <a:t>I felt like I had to</a:t>
            </a:r>
          </a:p>
          <a:p>
            <a:pPr lvl="2"/>
            <a:r>
              <a:rPr lang="en-US" i="1" dirty="0" smtClean="0"/>
              <a:t>Continuing was personally important to me</a:t>
            </a:r>
          </a:p>
        </p:txBody>
      </p:sp>
    </p:spTree>
    <p:extLst>
      <p:ext uri="{BB962C8B-B14F-4D97-AF65-F5344CB8AC3E}">
        <p14:creationId xmlns:p14="http://schemas.microsoft.com/office/powerpoint/2010/main" val="230329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Method – Lab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PT-BAT + Self-reports</a:t>
            </a:r>
          </a:p>
          <a:p>
            <a:endParaRPr lang="en-US" dirty="0"/>
          </a:p>
          <a:p>
            <a:r>
              <a:rPr lang="en-US" dirty="0" smtClean="0"/>
              <a:t>Conditions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Control (</a:t>
            </a:r>
            <a:r>
              <a:rPr lang="en-US" i="1" dirty="0" smtClean="0"/>
              <a:t>n </a:t>
            </a:r>
            <a:r>
              <a:rPr lang="en-US" dirty="0" smtClean="0"/>
              <a:t>= 20)</a:t>
            </a:r>
          </a:p>
          <a:p>
            <a:pPr lvl="2"/>
            <a:r>
              <a:rPr lang="en-US" dirty="0" smtClean="0"/>
              <a:t>Completed PT-BAT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Values (</a:t>
            </a:r>
            <a:r>
              <a:rPr lang="en-US" i="1" dirty="0" smtClean="0"/>
              <a:t>n = </a:t>
            </a:r>
            <a:r>
              <a:rPr lang="en-US" dirty="0" smtClean="0"/>
              <a:t>21)</a:t>
            </a:r>
          </a:p>
          <a:p>
            <a:pPr lvl="2"/>
            <a:r>
              <a:rPr lang="en-US" dirty="0" smtClean="0"/>
              <a:t>Reinforced for each completed BAT step via meal donated to hungry person</a:t>
            </a:r>
          </a:p>
        </p:txBody>
      </p:sp>
    </p:spTree>
    <p:extLst>
      <p:ext uri="{BB962C8B-B14F-4D97-AF65-F5344CB8AC3E}">
        <p14:creationId xmlns:p14="http://schemas.microsoft.com/office/powerpoint/2010/main" val="398903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21060547"/>
              </p:ext>
            </p:extLst>
          </p:nvPr>
        </p:nvGraphicFramePr>
        <p:xfrm>
          <a:off x="685800" y="1447800"/>
          <a:ext cx="8015341" cy="5124450"/>
        </p:xfrm>
        <a:graphic>
          <a:graphicData uri="http://schemas.openxmlformats.org/drawingml/2006/table">
            <a:tbl>
              <a:tblPr/>
              <a:tblGrid>
                <a:gridCol w="3309119"/>
                <a:gridCol w="1876663"/>
                <a:gridCol w="162560"/>
                <a:gridCol w="1798507"/>
                <a:gridCol w="162560"/>
                <a:gridCol w="705932"/>
              </a:tblGrid>
              <a:tr h="467342">
                <a:tc grid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Means (and Standard Deviations) of</a:t>
                      </a:r>
                      <a:r>
                        <a:rPr lang="en-US" sz="2000" i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 Key Study Variables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401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2870" algn="l"/>
                        </a:tabLs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Control (</a:t>
                      </a:r>
                      <a:r>
                        <a:rPr lang="en-US" sz="2000" i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 = 20)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31470" algn="l"/>
                        </a:tabLst>
                        <a:defRPr/>
                      </a:pPr>
                      <a:endParaRPr lang="en-US" sz="2000" i="1" dirty="0" smtClean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31470" algn="l"/>
                        </a:tabLst>
                        <a:defRPr/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Values (</a:t>
                      </a:r>
                      <a:r>
                        <a:rPr lang="en-US" sz="2000" i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 = 21)</a:t>
                      </a:r>
                      <a:endParaRPr lang="en-US" sz="2000" i="1" dirty="0" smtClean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i="1" u="none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i="1" u="none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p</a:t>
                      </a:r>
                      <a:endParaRPr lang="en-US" sz="2000" i="1" u="none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445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Fear of Spiders Questionnaire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58.95 (28.80)</a:t>
                      </a: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57.35 (24.51)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.849</a:t>
                      </a:r>
                      <a:endParaRPr lang="en-US" dirty="0"/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Acceptance and Action Questionnaire-II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27.86 (11.86)</a:t>
                      </a: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22.35 (11.45)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.139</a:t>
                      </a:r>
                      <a:endParaRPr lang="en-US" dirty="0"/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Depression, Anxiety, Stress Scales - 21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22.00</a:t>
                      </a:r>
                      <a:r>
                        <a:rPr lang="en-US" baseline="0" dirty="0" smtClean="0"/>
                        <a:t> (15.70)</a:t>
                      </a:r>
                      <a:endParaRPr lang="en-US" dirty="0"/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12.74 (10.47)</a:t>
                      </a:r>
                      <a:endParaRPr lang="en-US" dirty="0"/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.097</a:t>
                      </a:r>
                      <a:endParaRPr lang="en-US" dirty="0"/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Baseline SUDS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71.81 (26.76)</a:t>
                      </a:r>
                      <a:endParaRPr lang="en-US" dirty="0"/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80.50</a:t>
                      </a:r>
                      <a:r>
                        <a:rPr lang="en-US" sz="200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 (12.74)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.196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SUDS Average</a:t>
                      </a: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66.69</a:t>
                      </a:r>
                      <a:r>
                        <a:rPr lang="en-US" baseline="0" dirty="0" smtClean="0"/>
                        <a:t> (24.80)</a:t>
                      </a:r>
                      <a:endParaRPr lang="en-US" dirty="0"/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74.12 (18.35)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.284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SUDS Pre-Post Change</a:t>
                      </a: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0.10 (20.55)</a:t>
                      </a:r>
                      <a:endParaRPr lang="en-US" dirty="0"/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3.80</a:t>
                      </a:r>
                      <a:r>
                        <a:rPr lang="en-US" sz="200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 (19.28)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.555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Task Believability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5.55 (1.57)</a:t>
                      </a:r>
                      <a:endParaRPr lang="en-US" dirty="0"/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5.20 (1.40)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.462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72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 Results</a:t>
            </a:r>
            <a:endParaRPr 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1106312"/>
              </p:ext>
            </p:extLst>
          </p:nvPr>
        </p:nvGraphicFramePr>
        <p:xfrm>
          <a:off x="609600" y="1151391"/>
          <a:ext cx="8382000" cy="5706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0524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BAT Results – Impact of Intervention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81755050"/>
              </p:ext>
            </p:extLst>
          </p:nvPr>
        </p:nvGraphicFramePr>
        <p:xfrm>
          <a:off x="609601" y="1727646"/>
          <a:ext cx="8000999" cy="4252533"/>
        </p:xfrm>
        <a:graphic>
          <a:graphicData uri="http://schemas.openxmlformats.org/drawingml/2006/table">
            <a:tbl>
              <a:tblPr/>
              <a:tblGrid>
                <a:gridCol w="2329403"/>
                <a:gridCol w="1392909"/>
                <a:gridCol w="1298482"/>
                <a:gridCol w="1157192"/>
                <a:gridCol w="1823013"/>
              </a:tblGrid>
              <a:tr h="1015554"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Ordinal regression analysis with number of jars completed as the outcome</a:t>
                      </a:r>
                      <a:r>
                        <a:rPr lang="en-US" sz="2400" i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 variable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2870" algn="l"/>
                        </a:tabLst>
                      </a:pPr>
                      <a:r>
                        <a:rPr lang="el-GR" sz="24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β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31470" algn="l"/>
                        </a:tabLst>
                        <a:defRPr/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Wald</a:t>
                      </a:r>
                      <a:endParaRPr lang="en-US" sz="2400" i="1" dirty="0" smtClean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2870" algn="l"/>
                        </a:tabLst>
                      </a:pPr>
                      <a:r>
                        <a:rPr lang="en-US" sz="2400" dirty="0" err="1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df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u="none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p</a:t>
                      </a:r>
                      <a:endParaRPr lang="en-US" sz="2400" i="1" u="none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Condition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-1.467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4.87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.027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FSQ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-0.074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8.80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.003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726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Condition x FSQ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.026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0.84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.359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6907"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Note. </a:t>
                      </a: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FSQ</a:t>
                      </a:r>
                      <a:r>
                        <a:rPr lang="en-US" sz="240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 = Fear of Spiders Questionnaire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93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BAT Results </a:t>
            </a:r>
            <a:r>
              <a:rPr lang="en-US" dirty="0" smtClean="0"/>
              <a:t>– Spider Fear Contribution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93162371"/>
              </p:ext>
            </p:extLst>
          </p:nvPr>
        </p:nvGraphicFramePr>
        <p:xfrm>
          <a:off x="609601" y="1727646"/>
          <a:ext cx="8000999" cy="4252533"/>
        </p:xfrm>
        <a:graphic>
          <a:graphicData uri="http://schemas.openxmlformats.org/drawingml/2006/table">
            <a:tbl>
              <a:tblPr/>
              <a:tblGrid>
                <a:gridCol w="2329403"/>
                <a:gridCol w="1392909"/>
                <a:gridCol w="1298482"/>
                <a:gridCol w="1157192"/>
                <a:gridCol w="1823013"/>
              </a:tblGrid>
              <a:tr h="1015554"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Ordinal regression analysis with number of jars completed as the outcome</a:t>
                      </a:r>
                      <a:r>
                        <a:rPr lang="en-US" sz="2400" i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 variable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2870" algn="l"/>
                        </a:tabLst>
                      </a:pPr>
                      <a:r>
                        <a:rPr lang="el-GR" sz="24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β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31470" algn="l"/>
                        </a:tabLst>
                        <a:defRPr/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Wald</a:t>
                      </a:r>
                      <a:endParaRPr lang="en-US" sz="2400" i="1" dirty="0" smtClean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2870" algn="l"/>
                        </a:tabLst>
                      </a:pPr>
                      <a:r>
                        <a:rPr lang="en-US" sz="2400" dirty="0" err="1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df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u="none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p</a:t>
                      </a:r>
                      <a:endParaRPr lang="en-US" sz="2400" i="1" u="none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Condition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-1.467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4.87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.027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FSQ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-0.074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8.80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.003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726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Condition x FSQ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.026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0.84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.359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6907"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Note. </a:t>
                      </a: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FSQ</a:t>
                      </a:r>
                      <a:r>
                        <a:rPr lang="en-US" sz="240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 = Fear of Spiders Questionnaire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90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BAT Results – Mechanism of Action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78168962"/>
              </p:ext>
            </p:extLst>
          </p:nvPr>
        </p:nvGraphicFramePr>
        <p:xfrm>
          <a:off x="609601" y="1727646"/>
          <a:ext cx="8000999" cy="4252533"/>
        </p:xfrm>
        <a:graphic>
          <a:graphicData uri="http://schemas.openxmlformats.org/drawingml/2006/table">
            <a:tbl>
              <a:tblPr/>
              <a:tblGrid>
                <a:gridCol w="2329403"/>
                <a:gridCol w="1392909"/>
                <a:gridCol w="1298482"/>
                <a:gridCol w="1157192"/>
                <a:gridCol w="1823013"/>
              </a:tblGrid>
              <a:tr h="1015554"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Ordinal regression analysis with number of jars completed as the outcome</a:t>
                      </a:r>
                      <a:r>
                        <a:rPr lang="en-US" sz="2400" i="1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 variable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2870" algn="l"/>
                        </a:tabLst>
                      </a:pPr>
                      <a:r>
                        <a:rPr lang="el-GR" sz="24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β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31470" algn="l"/>
                        </a:tabLst>
                        <a:defRPr/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Wald</a:t>
                      </a:r>
                      <a:endParaRPr lang="en-US" sz="2400" i="1" dirty="0" smtClean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2870" algn="l"/>
                        </a:tabLst>
                      </a:pPr>
                      <a:r>
                        <a:rPr lang="en-US" sz="2400" dirty="0" err="1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df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u="none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p</a:t>
                      </a:r>
                      <a:endParaRPr lang="en-US" sz="2400" i="1" u="none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Condition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-1.467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4.87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.027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FSQ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-0.074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8.80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.003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7267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Condition x FSQ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.026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0.84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/>
                          <a:cs typeface="Times New Roman" panose="02020603050405020304" pitchFamily="18" charset="0"/>
                        </a:rPr>
                        <a:t>.359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06907">
                <a:tc gridSpan="5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Note. </a:t>
                      </a: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FSQ</a:t>
                      </a:r>
                      <a:r>
                        <a:rPr lang="en-US" sz="240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 panose="02020603050405020304" pitchFamily="18" charset="0"/>
                        </a:rPr>
                        <a:t> = Fear of Spiders Questionnaire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05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Willingness to Return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1673974"/>
              </p:ext>
            </p:extLst>
          </p:nvPr>
        </p:nvGraphicFramePr>
        <p:xfrm>
          <a:off x="1143000" y="1226574"/>
          <a:ext cx="7848600" cy="5631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6319128"/>
            <a:ext cx="214674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X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= 4.20, </a:t>
            </a:r>
            <a:r>
              <a:rPr lang="en-US" b="1" i="1" dirty="0" smtClean="0">
                <a:solidFill>
                  <a:srgbClr val="FF0000"/>
                </a:solidFill>
              </a:rPr>
              <a:t>p </a:t>
            </a:r>
            <a:r>
              <a:rPr lang="en-US" b="1" dirty="0" smtClean="0">
                <a:solidFill>
                  <a:srgbClr val="FF0000"/>
                </a:solidFill>
              </a:rPr>
              <a:t>= .041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36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Task Continuation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Why did you continue as far as you did?</a:t>
            </a:r>
          </a:p>
          <a:p>
            <a:endParaRPr lang="en-US" dirty="0"/>
          </a:p>
          <a:p>
            <a:r>
              <a:rPr lang="en-US" u="sng" dirty="0" smtClean="0"/>
              <a:t>Values</a:t>
            </a:r>
          </a:p>
          <a:p>
            <a:pPr lvl="1"/>
            <a:r>
              <a:rPr lang="en-US" dirty="0" smtClean="0"/>
              <a:t>I felt like I had to: </a:t>
            </a:r>
            <a:r>
              <a:rPr lang="en-US" b="1" dirty="0" smtClean="0"/>
              <a:t>35%</a:t>
            </a:r>
          </a:p>
          <a:p>
            <a:pPr lvl="1"/>
            <a:r>
              <a:rPr lang="en-US" dirty="0" smtClean="0"/>
              <a:t>I felt like continuing was personally important: </a:t>
            </a:r>
            <a:r>
              <a:rPr lang="en-US" b="1" dirty="0" smtClean="0"/>
              <a:t>65%</a:t>
            </a:r>
          </a:p>
          <a:p>
            <a:pPr lvl="1"/>
            <a:endParaRPr lang="en-US" dirty="0"/>
          </a:p>
          <a:p>
            <a:r>
              <a:rPr lang="en-US" u="sng" dirty="0" smtClean="0"/>
              <a:t>Control</a:t>
            </a:r>
          </a:p>
          <a:p>
            <a:pPr lvl="1"/>
            <a:r>
              <a:rPr lang="en-US" dirty="0"/>
              <a:t>I felt like I had to: </a:t>
            </a:r>
            <a:r>
              <a:rPr lang="en-US" b="1" dirty="0" smtClean="0"/>
              <a:t>53%</a:t>
            </a:r>
            <a:endParaRPr lang="en-US" b="1" dirty="0"/>
          </a:p>
          <a:p>
            <a:pPr lvl="1"/>
            <a:r>
              <a:rPr lang="en-US" dirty="0"/>
              <a:t>I felt like continuing was personally important: </a:t>
            </a:r>
            <a:r>
              <a:rPr lang="en-US" b="1" dirty="0" smtClean="0"/>
              <a:t>47%</a:t>
            </a:r>
            <a:endParaRPr lang="en-US" b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75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762000"/>
          </a:xfrm>
        </p:spPr>
        <p:txBody>
          <a:bodyPr/>
          <a:lstStyle/>
          <a:p>
            <a:r>
              <a:rPr lang="en-US" dirty="0" smtClean="0"/>
              <a:t>Conclusions</a:t>
            </a:r>
            <a:r>
              <a:rPr lang="en-US" dirty="0"/>
              <a:t> </a:t>
            </a:r>
            <a:r>
              <a:rPr lang="en-US" dirty="0" smtClean="0"/>
              <a:t>&amp;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Exposure therapy might benefit by including values work </a:t>
            </a:r>
          </a:p>
          <a:p>
            <a:endParaRPr lang="en-US" dirty="0"/>
          </a:p>
          <a:p>
            <a:r>
              <a:rPr lang="en-US" dirty="0" smtClean="0"/>
              <a:t>No need to first reduce fear or distress</a:t>
            </a:r>
          </a:p>
          <a:p>
            <a:endParaRPr lang="en-US" dirty="0"/>
          </a:p>
          <a:p>
            <a:r>
              <a:rPr lang="en-US" dirty="0" smtClean="0"/>
              <a:t>Values-based interventions might help increase willingness to begin and engage in exposure, and could be a useful addition to exposure protocols</a:t>
            </a:r>
          </a:p>
          <a:p>
            <a:endParaRPr lang="en-US" dirty="0"/>
          </a:p>
          <a:p>
            <a:r>
              <a:rPr lang="en-US" dirty="0" smtClean="0"/>
              <a:t>Mechanism of action?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05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Anxiety Disorders &amp; Exposure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Traditional </a:t>
            </a:r>
            <a:r>
              <a:rPr lang="en-US" dirty="0"/>
              <a:t>targets of exposure therapy</a:t>
            </a:r>
          </a:p>
          <a:p>
            <a:endParaRPr lang="en-US" dirty="0"/>
          </a:p>
          <a:p>
            <a:r>
              <a:rPr lang="en-US" dirty="0" smtClean="0"/>
              <a:t>Room </a:t>
            </a:r>
            <a:r>
              <a:rPr lang="en-US" dirty="0"/>
              <a:t>for </a:t>
            </a:r>
            <a:r>
              <a:rPr lang="en-US" dirty="0" smtClean="0"/>
              <a:t>improvement</a:t>
            </a:r>
          </a:p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can we increase willingness to </a:t>
            </a:r>
            <a:r>
              <a:rPr lang="en-US" dirty="0" smtClean="0"/>
              <a:t>face fear?</a:t>
            </a:r>
            <a:endParaRPr lang="en-US" dirty="0"/>
          </a:p>
        </p:txBody>
      </p:sp>
      <p:pic>
        <p:nvPicPr>
          <p:cNvPr id="1026" name="Picture 2" descr="https://s-media-cache-ak0.pinimg.com/736x/10/98/c6/1098c6aa24238407e10fd28d067775ce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2301337"/>
            <a:ext cx="4191000" cy="2932361"/>
          </a:xfrm>
        </p:spPr>
      </p:pic>
      <p:sp>
        <p:nvSpPr>
          <p:cNvPr id="7" name="Rectangle 6"/>
          <p:cNvSpPr/>
          <p:nvPr/>
        </p:nvSpPr>
        <p:spPr>
          <a:xfrm>
            <a:off x="3733800" y="6197025"/>
            <a:ext cx="5410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 smtClean="0"/>
              <a:t>(Bouton</a:t>
            </a:r>
            <a:r>
              <a:rPr lang="en-US" sz="1600" dirty="0"/>
              <a:t>, Mineka, &amp; Barlow, 2001; </a:t>
            </a:r>
            <a:r>
              <a:rPr lang="en-US" sz="1600" dirty="0" err="1"/>
              <a:t>Craske</a:t>
            </a:r>
            <a:r>
              <a:rPr lang="en-US" sz="1600" dirty="0"/>
              <a:t> et al., </a:t>
            </a:r>
            <a:r>
              <a:rPr lang="en-US" sz="1600" dirty="0" smtClean="0"/>
              <a:t>2008; </a:t>
            </a:r>
            <a:r>
              <a:rPr lang="en-US" sz="1600" dirty="0" err="1" smtClean="0"/>
              <a:t>Loerinc</a:t>
            </a:r>
            <a:r>
              <a:rPr lang="en-US" sz="1600" dirty="0" smtClean="0"/>
              <a:t> </a:t>
            </a:r>
            <a:r>
              <a:rPr lang="en-US" sz="1600" dirty="0"/>
              <a:t>et al., 2015; Taylor, Abramowitz, &amp; McKay, 2012)</a:t>
            </a:r>
          </a:p>
        </p:txBody>
      </p:sp>
    </p:spTree>
    <p:extLst>
      <p:ext uri="{BB962C8B-B14F-4D97-AF65-F5344CB8AC3E}">
        <p14:creationId xmlns:p14="http://schemas.microsoft.com/office/powerpoint/2010/main" val="416629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Extensions to Clinical Practice &amp; What’s Next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Clinical practice</a:t>
            </a:r>
          </a:p>
          <a:p>
            <a:pPr lvl="1"/>
            <a:r>
              <a:rPr lang="en-US" dirty="0" smtClean="0"/>
              <a:t>Link exposure with specific values</a:t>
            </a:r>
          </a:p>
          <a:p>
            <a:pPr lvl="1"/>
            <a:r>
              <a:rPr lang="en-US" dirty="0" smtClean="0"/>
              <a:t>Highlight values during exposure</a:t>
            </a:r>
          </a:p>
          <a:p>
            <a:pPr lvl="1"/>
            <a:r>
              <a:rPr lang="en-US" dirty="0" smtClean="0"/>
              <a:t>Contextualize exposures as acts of valued living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would happen with a more extensive values intervention?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Full values-based exposure protocol?</a:t>
            </a:r>
          </a:p>
          <a:p>
            <a:endParaRPr lang="en-US" dirty="0" smtClean="0"/>
          </a:p>
          <a:p>
            <a:r>
              <a:rPr lang="en-US" dirty="0" smtClean="0"/>
              <a:t>Study provides a model for evaluating behavior within a context of competing approach and avoidance contingencies that more closely represents real-world experiences with anxiety difficulties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23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&amp; Take-Home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Limitations</a:t>
            </a:r>
          </a:p>
          <a:p>
            <a:pPr lvl="1"/>
            <a:r>
              <a:rPr lang="en-US" dirty="0" smtClean="0"/>
              <a:t>Power</a:t>
            </a:r>
          </a:p>
          <a:p>
            <a:pPr lvl="1"/>
            <a:r>
              <a:rPr lang="en-US" dirty="0" smtClean="0"/>
              <a:t>Generalizability</a:t>
            </a:r>
          </a:p>
          <a:p>
            <a:pPr lvl="1"/>
            <a:r>
              <a:rPr lang="en-US" dirty="0" smtClean="0"/>
              <a:t>Did values participants go farther because it was consistent w/ values? Or as a way to avoid the distress of not helping people in need?</a:t>
            </a:r>
          </a:p>
          <a:p>
            <a:pPr lvl="1"/>
            <a:endParaRPr lang="en-US" dirty="0"/>
          </a:p>
          <a:p>
            <a:r>
              <a:rPr lang="en-US" dirty="0" smtClean="0"/>
              <a:t>Final thoughts</a:t>
            </a:r>
          </a:p>
          <a:p>
            <a:endParaRPr lang="en-US" dirty="0"/>
          </a:p>
          <a:p>
            <a:r>
              <a:rPr lang="en-US" dirty="0" smtClean="0"/>
              <a:t>Questions?</a:t>
            </a:r>
          </a:p>
          <a:p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38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Research assistants</a:t>
            </a:r>
            <a:endParaRPr lang="en-US" dirty="0"/>
          </a:p>
          <a:p>
            <a:pPr lvl="1"/>
            <a:r>
              <a:rPr lang="en-US" dirty="0" smtClean="0"/>
              <a:t>Brianna Appel &amp; Josh Ebert</a:t>
            </a:r>
          </a:p>
        </p:txBody>
      </p:sp>
    </p:spTree>
    <p:extLst>
      <p:ext uri="{BB962C8B-B14F-4D97-AF65-F5344CB8AC3E}">
        <p14:creationId xmlns:p14="http://schemas.microsoft.com/office/powerpoint/2010/main" val="389969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Approach-Avoidance Contingencies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844901" y="1600200"/>
            <a:ext cx="38862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Competing </a:t>
            </a:r>
            <a:r>
              <a:rPr lang="en-US" dirty="0"/>
              <a:t>approach-avoidance </a:t>
            </a:r>
            <a:r>
              <a:rPr lang="en-US" dirty="0" smtClean="0"/>
              <a:t>contingencies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Operant strategies </a:t>
            </a:r>
          </a:p>
        </p:txBody>
      </p:sp>
      <p:pic>
        <p:nvPicPr>
          <p:cNvPr id="1026" name="Picture 2" descr="https://tse1.mm.bing.net/th?&amp;id=OIP.M1d24199c4d09abf32a3a0abb57c2a72eH0&amp;w=264&amp;h=264&amp;c=0&amp;pid=1.9&amp;rs=0&amp;p=0&amp;r=0">
            <a:hlinkClick r:id="rId3"/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52600"/>
            <a:ext cx="42672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72000" y="6172200"/>
            <a:ext cx="457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/>
              <a:t>(</a:t>
            </a:r>
            <a:r>
              <a:rPr lang="en-US" sz="1600" dirty="0" err="1"/>
              <a:t>Dymond</a:t>
            </a:r>
            <a:r>
              <a:rPr lang="en-US" sz="1600" dirty="0"/>
              <a:t> &amp; Roche, 2009; Forsyth et al., 2006; Hayes, 1976; </a:t>
            </a:r>
            <a:r>
              <a:rPr lang="en-US" sz="1600" dirty="0" err="1"/>
              <a:t>Kashdan</a:t>
            </a:r>
            <a:r>
              <a:rPr lang="en-US" sz="1600" dirty="0"/>
              <a:t>, </a:t>
            </a:r>
            <a:r>
              <a:rPr lang="en-US" sz="1600" dirty="0" smtClean="0"/>
              <a:t>2007; </a:t>
            </a:r>
            <a:r>
              <a:rPr lang="en-US" sz="1600" dirty="0" err="1"/>
              <a:t>Pittig</a:t>
            </a:r>
            <a:r>
              <a:rPr lang="en-US" sz="1600" dirty="0"/>
              <a:t> et al., 2014</a:t>
            </a:r>
            <a:r>
              <a:rPr lang="en-US" sz="1600" dirty="0" smtClean="0"/>
              <a:t>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5984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 &amp;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3886200" cy="5105400"/>
          </a:xfrm>
        </p:spPr>
        <p:txBody>
          <a:bodyPr>
            <a:normAutofit/>
          </a:bodyPr>
          <a:lstStyle/>
          <a:p>
            <a:r>
              <a:rPr lang="en-US" dirty="0"/>
              <a:t>Values: </a:t>
            </a:r>
            <a:r>
              <a:rPr lang="en-US" dirty="0" err="1"/>
              <a:t>augmentals</a:t>
            </a:r>
            <a:r>
              <a:rPr lang="en-US" dirty="0"/>
              <a:t> that establish or enhance reinforcing qualities of an </a:t>
            </a:r>
            <a:r>
              <a:rPr lang="en-US" dirty="0" smtClean="0"/>
              <a:t>event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Target &amp; manipulate approach contingencies</a:t>
            </a:r>
          </a:p>
          <a:p>
            <a:endParaRPr lang="en-US" dirty="0"/>
          </a:p>
        </p:txBody>
      </p:sp>
      <p:pic>
        <p:nvPicPr>
          <p:cNvPr id="6" name="Picture 2" descr="http://staeblerappraisal.com/wp-content/uploads/2011/08/bigstockphoto_Values_Road_Sign_3471393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514600"/>
            <a:ext cx="3886200" cy="2586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191000" y="6443246"/>
            <a:ext cx="496904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600" dirty="0" smtClean="0"/>
              <a:t>(Plumb </a:t>
            </a:r>
            <a:r>
              <a:rPr lang="en-US" sz="1600" dirty="0"/>
              <a:t>et al., 2009; </a:t>
            </a:r>
            <a:r>
              <a:rPr lang="en-US" sz="1600" dirty="0" err="1"/>
              <a:t>Zettle</a:t>
            </a:r>
            <a:r>
              <a:rPr lang="en-US" sz="1600" dirty="0"/>
              <a:t> &amp; Hayes, 1982)</a:t>
            </a:r>
          </a:p>
        </p:txBody>
      </p:sp>
    </p:spTree>
    <p:extLst>
      <p:ext uri="{BB962C8B-B14F-4D97-AF65-F5344CB8AC3E}">
        <p14:creationId xmlns:p14="http://schemas.microsoft.com/office/powerpoint/2010/main" val="42613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Values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 </a:t>
            </a:r>
            <a:r>
              <a:rPr lang="en-US" dirty="0"/>
              <a:t>values interventions </a:t>
            </a:r>
            <a:r>
              <a:rPr lang="en-US" dirty="0" smtClean="0"/>
              <a:t>w/ pain tolerance (e.g</a:t>
            </a:r>
            <a:r>
              <a:rPr lang="en-US" dirty="0"/>
              <a:t>., </a:t>
            </a:r>
            <a:r>
              <a:rPr lang="en-US" dirty="0" err="1" smtClean="0"/>
              <a:t>Paez-Blarrina</a:t>
            </a:r>
            <a:r>
              <a:rPr lang="en-US" dirty="0" smtClean="0"/>
              <a:t> </a:t>
            </a:r>
            <a:r>
              <a:rPr lang="en-US" dirty="0"/>
              <a:t>et al, 2008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Big question: How can we have people actually live an important value by approaching fear in the lab?</a:t>
            </a:r>
          </a:p>
          <a:p>
            <a:endParaRPr lang="en-US" dirty="0"/>
          </a:p>
          <a:p>
            <a:r>
              <a:rPr lang="en-US" dirty="0" smtClean="0"/>
              <a:t>Answer: Create values manipulation </a:t>
            </a:r>
            <a:r>
              <a:rPr lang="en-US" dirty="0"/>
              <a:t>whereby </a:t>
            </a:r>
            <a:r>
              <a:rPr lang="en-US" dirty="0" smtClean="0"/>
              <a:t>participants </a:t>
            </a:r>
            <a:r>
              <a:rPr lang="en-US" dirty="0"/>
              <a:t>were reinforced for approaching fear in </a:t>
            </a:r>
            <a:r>
              <a:rPr lang="en-US" dirty="0" smtClean="0"/>
              <a:t>a manner </a:t>
            </a:r>
            <a:r>
              <a:rPr lang="en-US" dirty="0"/>
              <a:t>that allowed them to live </a:t>
            </a:r>
            <a:r>
              <a:rPr lang="en-US" dirty="0" smtClean="0"/>
              <a:t>an important </a:t>
            </a:r>
            <a:r>
              <a:rPr lang="en-US" dirty="0"/>
              <a:t>value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4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/>
              <a:t>Determine whether </a:t>
            </a:r>
            <a:r>
              <a:rPr lang="en-US" dirty="0" smtClean="0"/>
              <a:t>reinforcing approach in a values-consistent manner would increase </a:t>
            </a:r>
            <a:r>
              <a:rPr lang="en-US" dirty="0"/>
              <a:t>approach toward a feared stimulus, relative to no reinforcement</a:t>
            </a:r>
          </a:p>
          <a:p>
            <a:pPr marL="514350" indent="-514350">
              <a:buSzPct val="100000"/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/>
              <a:t>Evaluate if the values </a:t>
            </a:r>
            <a:r>
              <a:rPr lang="en-US" dirty="0" smtClean="0"/>
              <a:t>intervention would </a:t>
            </a:r>
            <a:r>
              <a:rPr lang="en-US" dirty="0"/>
              <a:t>increase willingness to engage in exposure-like </a:t>
            </a:r>
            <a:r>
              <a:rPr lang="en-US" dirty="0" smtClean="0"/>
              <a:t>task, </a:t>
            </a:r>
            <a:r>
              <a:rPr lang="en-US" dirty="0"/>
              <a:t>relative to no reinforcement</a:t>
            </a:r>
          </a:p>
          <a:p>
            <a:pPr marL="514350" indent="-514350">
              <a:buSzPct val="100000"/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/>
              <a:t>Evaluate </a:t>
            </a:r>
            <a:r>
              <a:rPr lang="en-US" dirty="0"/>
              <a:t>whether values </a:t>
            </a:r>
            <a:r>
              <a:rPr lang="en-US" dirty="0" smtClean="0"/>
              <a:t>intervention would influence behavior </a:t>
            </a:r>
            <a:r>
              <a:rPr lang="en-US" dirty="0"/>
              <a:t>via purported </a:t>
            </a:r>
            <a:r>
              <a:rPr lang="en-US" dirty="0" smtClean="0"/>
              <a:t>mechanism of </a:t>
            </a:r>
            <a:r>
              <a:rPr lang="en-US" dirty="0" smtClean="0"/>
              <a:t>action – i.e., “decoupling”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30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Study &amp; 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Current study</a:t>
            </a:r>
          </a:p>
          <a:p>
            <a:pPr lvl="1"/>
            <a:r>
              <a:rPr lang="en-US" dirty="0" smtClean="0"/>
              <a:t>Spider fearful participants who endorsed value of helping others in need completed BAT </a:t>
            </a:r>
            <a:endParaRPr lang="en-US" dirty="0"/>
          </a:p>
          <a:p>
            <a:pPr lvl="1"/>
            <a:r>
              <a:rPr lang="en-US" dirty="0" smtClean="0"/>
              <a:t>Half received values intervention, half did not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Hypotheses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Values participants will show greater </a:t>
            </a:r>
            <a:r>
              <a:rPr lang="en-US" dirty="0"/>
              <a:t>approach on the BAT </a:t>
            </a:r>
            <a:r>
              <a:rPr lang="en-US" dirty="0" smtClean="0"/>
              <a:t>+ greater </a:t>
            </a:r>
            <a:r>
              <a:rPr lang="en-US" dirty="0"/>
              <a:t>willingness to return and </a:t>
            </a:r>
            <a:r>
              <a:rPr lang="en-US" dirty="0" smtClean="0"/>
              <a:t>repeat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Support for mechanism of action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76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Participants</a:t>
            </a:r>
          </a:p>
          <a:p>
            <a:pPr lvl="1"/>
            <a:r>
              <a:rPr lang="en-US" dirty="0" smtClean="0"/>
              <a:t>Undergrads: </a:t>
            </a:r>
            <a:r>
              <a:rPr lang="en-US" i="1" dirty="0" smtClean="0"/>
              <a:t>N </a:t>
            </a:r>
            <a:r>
              <a:rPr lang="en-US" dirty="0" smtClean="0"/>
              <a:t>= 41 (39 female; </a:t>
            </a:r>
            <a:r>
              <a:rPr lang="en-US" i="1" dirty="0" smtClean="0"/>
              <a:t>M</a:t>
            </a:r>
            <a:r>
              <a:rPr lang="en-US" i="1" baseline="-25000" dirty="0" smtClean="0"/>
              <a:t>age</a:t>
            </a:r>
            <a:r>
              <a:rPr lang="en-US" dirty="0" smtClean="0"/>
              <a:t> = 20.15 years, </a:t>
            </a:r>
            <a:r>
              <a:rPr lang="en-US" i="1" dirty="0" smtClean="0"/>
              <a:t>SD</a:t>
            </a:r>
            <a:r>
              <a:rPr lang="en-US" dirty="0" smtClean="0"/>
              <a:t> = 2.61) </a:t>
            </a:r>
          </a:p>
          <a:p>
            <a:pPr lvl="1"/>
            <a:r>
              <a:rPr lang="en-US" dirty="0"/>
              <a:t>43.9% White, 19.5% Hispanic, 12.2% African-American, 12.2% Asian, 2.4% multi-ethnic, and 9.8% </a:t>
            </a:r>
            <a:r>
              <a:rPr lang="en-US" dirty="0" smtClean="0"/>
              <a:t>other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Screening Phase</a:t>
            </a:r>
          </a:p>
          <a:p>
            <a:pPr lvl="1"/>
            <a:r>
              <a:rPr lang="en-US" dirty="0" smtClean="0"/>
              <a:t>Online</a:t>
            </a:r>
          </a:p>
          <a:p>
            <a:pPr lvl="1"/>
            <a:r>
              <a:rPr lang="en-US" dirty="0" smtClean="0"/>
              <a:t>FSQ, AAQ, DASS-21, modified VLQ, demographics</a:t>
            </a:r>
          </a:p>
          <a:p>
            <a:pPr lvl="1"/>
            <a:r>
              <a:rPr lang="en-US" dirty="0" smtClean="0"/>
              <a:t>Eligibility</a:t>
            </a:r>
            <a:endParaRPr lang="en-US" dirty="0"/>
          </a:p>
          <a:p>
            <a:pPr lvl="2"/>
            <a:r>
              <a:rPr lang="en-US" dirty="0"/>
              <a:t>Moderate to high spider fear</a:t>
            </a:r>
          </a:p>
          <a:p>
            <a:pPr lvl="2"/>
            <a:r>
              <a:rPr lang="en-US" dirty="0" smtClean="0"/>
              <a:t>Rate value </a:t>
            </a:r>
            <a:r>
              <a:rPr lang="en-US" dirty="0"/>
              <a:t>of helping others in </a:t>
            </a:r>
            <a:r>
              <a:rPr lang="en-US" dirty="0" smtClean="0"/>
              <a:t>need as very important</a:t>
            </a:r>
          </a:p>
          <a:p>
            <a:endParaRPr lang="en-US" dirty="0"/>
          </a:p>
          <a:p>
            <a:r>
              <a:rPr lang="en-US" dirty="0" smtClean="0"/>
              <a:t>Lab Phase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776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– Lab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838450"/>
            <a:ext cx="1752600" cy="3733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smtClean="0"/>
              <a:t>Jar 1:</a:t>
            </a:r>
            <a:r>
              <a:rPr lang="en-US" sz="1800" dirty="0" smtClean="0"/>
              <a:t> </a:t>
            </a:r>
            <a:r>
              <a:rPr lang="en-US" sz="1800" dirty="0"/>
              <a:t>Empty</a:t>
            </a:r>
          </a:p>
          <a:p>
            <a:pPr marL="0" indent="0">
              <a:buNone/>
            </a:pPr>
            <a:r>
              <a:rPr lang="en-US" sz="1800" b="1" dirty="0"/>
              <a:t>Jar </a:t>
            </a:r>
            <a:r>
              <a:rPr lang="en-US" sz="1800" b="1" dirty="0" smtClean="0"/>
              <a:t>2: </a:t>
            </a:r>
            <a:r>
              <a:rPr lang="en-US" sz="1800" dirty="0"/>
              <a:t>Previously </a:t>
            </a:r>
            <a:r>
              <a:rPr lang="en-US" sz="1800" dirty="0" smtClean="0"/>
              <a:t>contained </a:t>
            </a:r>
            <a:r>
              <a:rPr lang="en-US" sz="1800" dirty="0"/>
              <a:t>a </a:t>
            </a:r>
            <a:r>
              <a:rPr lang="en-US" sz="1800" dirty="0" smtClean="0"/>
              <a:t>spider</a:t>
            </a: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Jar </a:t>
            </a:r>
            <a:r>
              <a:rPr lang="en-US" sz="1800" b="1" dirty="0" smtClean="0"/>
              <a:t>3: </a:t>
            </a:r>
            <a:r>
              <a:rPr lang="en-US" sz="1800" dirty="0"/>
              <a:t>20</a:t>
            </a:r>
            <a:r>
              <a:rPr lang="en-US" sz="1800" dirty="0" smtClean="0"/>
              <a:t>%</a:t>
            </a: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Jar </a:t>
            </a:r>
            <a:r>
              <a:rPr lang="en-US" sz="1800" b="1" dirty="0" smtClean="0"/>
              <a:t>4: </a:t>
            </a:r>
            <a:r>
              <a:rPr lang="en-US" sz="1800" dirty="0"/>
              <a:t>40</a:t>
            </a:r>
            <a:r>
              <a:rPr lang="en-US" sz="1800" dirty="0" smtClean="0"/>
              <a:t>%</a:t>
            </a: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Jar </a:t>
            </a:r>
            <a:r>
              <a:rPr lang="en-US" sz="1800" b="1" dirty="0" smtClean="0"/>
              <a:t>5: </a:t>
            </a:r>
            <a:r>
              <a:rPr lang="en-US" sz="1800" dirty="0"/>
              <a:t>60%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/>
              <a:t>Jar 6: </a:t>
            </a:r>
            <a:r>
              <a:rPr lang="en-US" sz="1800" dirty="0"/>
              <a:t>80% 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/>
              <a:t>Jar 7: </a:t>
            </a:r>
            <a:r>
              <a:rPr lang="en-US" sz="1800" dirty="0"/>
              <a:t>100</a:t>
            </a:r>
            <a:r>
              <a:rPr lang="en-US" sz="1800" dirty="0" smtClean="0"/>
              <a:t>%</a:t>
            </a: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Jar </a:t>
            </a:r>
            <a:r>
              <a:rPr lang="en-US" sz="1800" b="1" dirty="0" smtClean="0"/>
              <a:t>8: </a:t>
            </a:r>
            <a:r>
              <a:rPr lang="en-US" sz="1800" dirty="0" smtClean="0"/>
              <a:t>Tarantula</a:t>
            </a:r>
            <a:endParaRPr lang="en-US" sz="1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33400" y="1447800"/>
            <a:ext cx="8197701" cy="762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Perceived Threat </a:t>
            </a:r>
            <a:r>
              <a:rPr lang="en-US" sz="2800" dirty="0"/>
              <a:t>Behavioral Approach Test </a:t>
            </a:r>
            <a:r>
              <a:rPr lang="en-US" sz="2800" dirty="0" smtClean="0"/>
              <a:t>(PT-BAT</a:t>
            </a:r>
            <a:r>
              <a:rPr lang="en-US" sz="2800" dirty="0"/>
              <a:t>; Cochrane et al., 2008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895600"/>
            <a:ext cx="63246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49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5">
      <a:dk1>
        <a:sysClr val="windowText" lastClr="000000"/>
      </a:dk1>
      <a:lt1>
        <a:sysClr val="window" lastClr="FFFFFF"/>
      </a:lt1>
      <a:dk2>
        <a:srgbClr val="1E2842"/>
      </a:dk2>
      <a:lt2>
        <a:srgbClr val="FFFFFF"/>
      </a:lt2>
      <a:accent1>
        <a:srgbClr val="F3B403"/>
      </a:accent1>
      <a:accent2>
        <a:srgbClr val="79191B"/>
      </a:accent2>
      <a:accent3>
        <a:srgbClr val="71685C"/>
      </a:accent3>
      <a:accent4>
        <a:srgbClr val="64A73B"/>
      </a:accent4>
      <a:accent5>
        <a:srgbClr val="79191B"/>
      </a:accent5>
      <a:accent6>
        <a:srgbClr val="B9CA1A"/>
      </a:accent6>
      <a:hlink>
        <a:srgbClr val="79191B"/>
      </a:hlink>
      <a:folHlink>
        <a:srgbClr val="ED7D27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TM01790490[[fn=Decatur]]</Template>
  <TotalTime>10994</TotalTime>
  <Words>1125</Words>
  <Application>Microsoft Office PowerPoint</Application>
  <PresentationFormat>On-screen Show (4:3)</PresentationFormat>
  <Paragraphs>272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Median</vt:lpstr>
      <vt:lpstr>Transforming Fear: The Impact of a Brief Values-Based Intervention on Avoidance Behavior in an Exposure Context</vt:lpstr>
      <vt:lpstr>Anxiety Disorders &amp; Exposure</vt:lpstr>
      <vt:lpstr>Approach-Avoidance Contingencies</vt:lpstr>
      <vt:lpstr>Values &amp; Exposure</vt:lpstr>
      <vt:lpstr>Previous Values Studies</vt:lpstr>
      <vt:lpstr>Aims</vt:lpstr>
      <vt:lpstr>Current Study &amp; Hypotheses</vt:lpstr>
      <vt:lpstr>Method</vt:lpstr>
      <vt:lpstr>Method – Lab Phase</vt:lpstr>
      <vt:lpstr>Method – Lab Phase</vt:lpstr>
      <vt:lpstr>Method – Lab Phase</vt:lpstr>
      <vt:lpstr>Results</vt:lpstr>
      <vt:lpstr>BAT Results</vt:lpstr>
      <vt:lpstr>BAT Results – Impact of Intervention</vt:lpstr>
      <vt:lpstr>BAT Results – Spider Fear Contribution</vt:lpstr>
      <vt:lpstr>BAT Results – Mechanism of Action</vt:lpstr>
      <vt:lpstr>Results – Willingness to Return</vt:lpstr>
      <vt:lpstr>Results – Task Continuation</vt:lpstr>
      <vt:lpstr>Conclusions &amp; Implications</vt:lpstr>
      <vt:lpstr>Extensions to Clinical Practice &amp; What’s Next</vt:lpstr>
      <vt:lpstr>Limitations &amp; Take-Home Message</vt:lpstr>
      <vt:lpstr>Acknowledgements</vt:lpstr>
    </vt:vector>
  </TitlesOfParts>
  <Company>University at Albany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Impact of Cognitive Defusion on Behavioral and Psychological Flexibility</dc:title>
  <dc:creator>TR</dc:creator>
  <cp:lastModifiedBy>Tim Ritzert</cp:lastModifiedBy>
  <cp:revision>214</cp:revision>
  <dcterms:created xsi:type="dcterms:W3CDTF">2014-10-08T13:11:03Z</dcterms:created>
  <dcterms:modified xsi:type="dcterms:W3CDTF">2016-07-07T18:14:58Z</dcterms:modified>
</cp:coreProperties>
</file>